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4/7/2023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4/7/2023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4/7/2023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4/7/2023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4/7/2023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4/7/2023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4/7/2023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4/7/2023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4/7/2023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2A54C80-263E-416B-A8E0-580EDEADCBDC}" type="datetimeFigureOut">
              <a:rPr lang="en-US" dirty="0"/>
              <a:t>4/7/2023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4/7/2023</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4/7/2023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turizmkamensk.ru/gallery/default/moddocument/219/623c8ee7f73cb3473bfca8f2f2b7131e3f9b568b.jp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turizmkamensk.ru/gallery/default/moddocument/231/49e91c399fa70131c3478d415bef78a5c79a45e9.jp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turizmkamensk.ru/gallery/default/moddocument/199/a92a4ae4b338e5b45c06bf7f78a30f337715a1d2.pn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turizmkamensk.ru/gallery/default/moddocument/200/23d67b89b54c27569c3fd3d3d2d03e7a06f9213b.jp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turizmkamensk.ru/gallery/default/moddocument/1232/6e09f79805f2647d951d0be8b960906b7d22243a.jp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turizmkamensk.ru/gallery/default/moddocument/201/1b4a019adc38ab72b1e727cbf6a7c31f88417268.jp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turizmkamensk.ru/gallery/default/moddocument/202/0e04cbc308d1b39ca4c22850ca7d8a1543aefe54.jp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turizmkamensk.ru/gallery/default/moddocument/203/203004c661bb4de13886cca83ed750b5561f5d83.jp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turizmkamensk.ru/gallery/default/moddocument/204/98781b27c05aa3ac6eb4995f70ac71b2fd72e37c.jp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turizmkamensk.ru/gallery/default/moddocument/218/502f7d3dc86a6ab3b2d23ac7d28a7379372a0f6e.jp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День Памятников и выдающихся мест в городе Каменск-Уральском</a:t>
            </a:r>
            <a:endParaRPr lang="ru-RU" dirty="0"/>
          </a:p>
        </p:txBody>
      </p:sp>
    </p:spTree>
    <p:extLst>
      <p:ext uri="{BB962C8B-B14F-4D97-AF65-F5344CB8AC3E}">
        <p14:creationId xmlns:p14="http://schemas.microsoft.com/office/powerpoint/2010/main" val="43371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189470"/>
            <a:ext cx="8596668" cy="1062681"/>
          </a:xfrm>
        </p:spPr>
        <p:txBody>
          <a:bodyPr>
            <a:normAutofit fontScale="90000"/>
          </a:bodyPr>
          <a:lstStyle/>
          <a:p>
            <a:r>
              <a:rPr lang="ru-RU" dirty="0"/>
              <a:t>Монумент «Самолёт»</a:t>
            </a:r>
            <a:br>
              <a:rPr lang="ru-RU" dirty="0"/>
            </a:br>
            <a:endParaRPr lang="ru-RU" dirty="0"/>
          </a:p>
        </p:txBody>
      </p:sp>
      <p:sp>
        <p:nvSpPr>
          <p:cNvPr id="3" name="Объект 2"/>
          <p:cNvSpPr>
            <a:spLocks noGrp="1"/>
          </p:cNvSpPr>
          <p:nvPr>
            <p:ph idx="1"/>
          </p:nvPr>
        </p:nvSpPr>
        <p:spPr>
          <a:xfrm>
            <a:off x="677334" y="963827"/>
            <a:ext cx="4446601" cy="5077535"/>
          </a:xfrm>
        </p:spPr>
        <p:txBody>
          <a:bodyPr/>
          <a:lstStyle/>
          <a:p>
            <a:r>
              <a:rPr lang="ru-RU" dirty="0"/>
              <a:t>Боевой самолет «Су-17» установлен перед проходной Каменск-Уральского литейного завода. Здесь больше 70 лет выпускают авиационные колеса и агрегаты управления для взлетно-посадочных систем, а также другие изделия. В свое время для Су-17 литейщики изготавливали пять наименований продукции, включая два вида тормозных колес. </a:t>
            </a:r>
          </a:p>
          <a:p>
            <a:r>
              <a:rPr lang="ru-RU" b="1" dirty="0"/>
              <a:t>Где найти:</a:t>
            </a:r>
            <a:r>
              <a:rPr lang="ru-RU" dirty="0"/>
              <a:t> Каменск-Уральский, у проходной Каменск-Уральского литейного завода, улица Рябова,</a:t>
            </a:r>
          </a:p>
          <a:p>
            <a:endParaRPr lang="ru-RU" dirty="0"/>
          </a:p>
        </p:txBody>
      </p:sp>
      <p:pic>
        <p:nvPicPr>
          <p:cNvPr id="4" name="Рисунок 3" descr="https://turizmkamensk.ru/gallery/default/moddocument/219/623c8ee7f73cb3473bfca8f2f2b7131e3f9b568b.jpg">
            <a:hlinkClick r:id="rId2" tooltip="&quot;gk8o-q1jizq&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5333098" y="1318054"/>
            <a:ext cx="4321648" cy="4053016"/>
          </a:xfrm>
          <a:prstGeom prst="rect">
            <a:avLst/>
          </a:prstGeom>
          <a:noFill/>
          <a:ln>
            <a:noFill/>
          </a:ln>
        </p:spPr>
      </p:pic>
    </p:spTree>
    <p:extLst>
      <p:ext uri="{BB962C8B-B14F-4D97-AF65-F5344CB8AC3E}">
        <p14:creationId xmlns:p14="http://schemas.microsoft.com/office/powerpoint/2010/main" val="2166333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0"/>
            <a:ext cx="8596668" cy="1103870"/>
          </a:xfrm>
        </p:spPr>
        <p:txBody>
          <a:bodyPr>
            <a:normAutofit fontScale="90000"/>
          </a:bodyPr>
          <a:lstStyle/>
          <a:p>
            <a:r>
              <a:rPr lang="ru-RU" dirty="0"/>
              <a:t>Памятник «Самолёт-истребитель «Як-7»</a:t>
            </a:r>
            <a:br>
              <a:rPr lang="ru-RU" dirty="0"/>
            </a:br>
            <a:endParaRPr lang="ru-RU" dirty="0"/>
          </a:p>
        </p:txBody>
      </p:sp>
      <p:sp>
        <p:nvSpPr>
          <p:cNvPr id="3" name="Объект 2"/>
          <p:cNvSpPr>
            <a:spLocks noGrp="1"/>
          </p:cNvSpPr>
          <p:nvPr>
            <p:ph idx="1"/>
          </p:nvPr>
        </p:nvSpPr>
        <p:spPr>
          <a:xfrm>
            <a:off x="677334" y="889687"/>
            <a:ext cx="4339509" cy="5151676"/>
          </a:xfrm>
        </p:spPr>
        <p:txBody>
          <a:bodyPr>
            <a:normAutofit fontScale="85000" lnSpcReduction="10000"/>
          </a:bodyPr>
          <a:lstStyle/>
          <a:p>
            <a:r>
              <a:rPr lang="ru-RU" dirty="0"/>
              <a:t>Зеленый «Як-7» с красными звёздами на борту приземлился у проходной Уральского алюминиевого завода в 2004 году. Его установили в честь заводчан-тружеников тыла в год 65-й годовщины выплавки первого алюминия на УАЗе. </a:t>
            </a:r>
          </a:p>
          <a:p>
            <a:r>
              <a:rPr lang="ru-RU" dirty="0"/>
              <a:t>Во время войны завод выпускал алюминий и его сплавы, которые использовались в авиационной промышленности. В начале Великой Отечественной войны Каменск-Уральский был единственным в стране городом, где производился алюминий, другие три предприятия по выпуску алюминия существовать перестали. Резко поднимать производительность пришлось за счёт эвакуированных людей и оборудования.</a:t>
            </a:r>
          </a:p>
          <a:p>
            <a:r>
              <a:rPr lang="ru-RU" b="1" dirty="0"/>
              <a:t>Где найти: </a:t>
            </a:r>
            <a:r>
              <a:rPr lang="ru-RU" dirty="0"/>
              <a:t>Каменск-Уральский,</a:t>
            </a:r>
            <a:r>
              <a:rPr lang="ru-RU" b="1" dirty="0"/>
              <a:t> </a:t>
            </a:r>
            <a:r>
              <a:rPr lang="ru-RU" dirty="0"/>
              <a:t>улица Алюминиевая, остановка общественного транспорта «Заводоуправление УАЗа»</a:t>
            </a:r>
          </a:p>
          <a:p>
            <a:endParaRPr lang="ru-RU" dirty="0"/>
          </a:p>
        </p:txBody>
      </p:sp>
      <p:pic>
        <p:nvPicPr>
          <p:cNvPr id="4" name="Рисунок 3" descr="https://turizmkamensk.ru/gallery/default/moddocument/231/49e91c399fa70131c3478d415bef78a5c79a45e9.jpg">
            <a:hlinkClick r:id="rId2" tooltip="&quot;b9hhv-bl47k (1)&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5016843" y="1103870"/>
            <a:ext cx="4257159" cy="4409560"/>
          </a:xfrm>
          <a:prstGeom prst="rect">
            <a:avLst/>
          </a:prstGeom>
          <a:noFill/>
          <a:ln>
            <a:noFill/>
          </a:ln>
        </p:spPr>
      </p:pic>
    </p:spTree>
    <p:extLst>
      <p:ext uri="{BB962C8B-B14F-4D97-AF65-F5344CB8AC3E}">
        <p14:creationId xmlns:p14="http://schemas.microsoft.com/office/powerpoint/2010/main" val="4200422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255373"/>
            <a:ext cx="8596668" cy="1178011"/>
          </a:xfrm>
        </p:spPr>
        <p:txBody>
          <a:bodyPr>
            <a:normAutofit fontScale="90000"/>
          </a:bodyPr>
          <a:lstStyle/>
          <a:p>
            <a:r>
              <a:rPr lang="ru-RU" dirty="0"/>
              <a:t>Памятник Карлу Марксу и Фридриху Энгельсу</a:t>
            </a:r>
            <a:br>
              <a:rPr lang="ru-RU" dirty="0"/>
            </a:br>
            <a:endParaRPr lang="ru-RU" dirty="0"/>
          </a:p>
        </p:txBody>
      </p:sp>
      <p:sp>
        <p:nvSpPr>
          <p:cNvPr id="3" name="Объект 2"/>
          <p:cNvSpPr>
            <a:spLocks noGrp="1"/>
          </p:cNvSpPr>
          <p:nvPr>
            <p:ph idx="1"/>
          </p:nvPr>
        </p:nvSpPr>
        <p:spPr>
          <a:xfrm>
            <a:off x="677334" y="1433385"/>
            <a:ext cx="3927617" cy="4607978"/>
          </a:xfrm>
        </p:spPr>
        <p:txBody>
          <a:bodyPr/>
          <a:lstStyle/>
          <a:p>
            <a:r>
              <a:rPr lang="ru-RU" dirty="0"/>
              <a:t>Монумент Карлу Марксу и Фридриху Энгельсу установлен на бульваре Парижской коммуны. Памятник грандиозно-монументальный и в то же время легкий и близкий к народу по духу. Скульптурная группа установлена на невысоком холме, поэтому хорошо видна с улицы Алюминиевая, что в Красногорском районе</a:t>
            </a:r>
            <a:r>
              <a:rPr lang="ru-RU" dirty="0" smtClean="0"/>
              <a:t>.</a:t>
            </a:r>
            <a:r>
              <a:rPr lang="ru-RU" b="1" dirty="0"/>
              <a:t> Где найти: </a:t>
            </a:r>
            <a:r>
              <a:rPr lang="ru-RU" dirty="0"/>
              <a:t>Каменск-Уральский, улица Алюминиевая, рядом с домом №69</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4433" y="1499286"/>
            <a:ext cx="4090086" cy="3699561"/>
          </a:xfrm>
          <a:prstGeom prst="rect">
            <a:avLst/>
          </a:prstGeom>
        </p:spPr>
      </p:pic>
    </p:spTree>
    <p:extLst>
      <p:ext uri="{BB962C8B-B14F-4D97-AF65-F5344CB8AC3E}">
        <p14:creationId xmlns:p14="http://schemas.microsoft.com/office/powerpoint/2010/main" val="1706389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131805"/>
            <a:ext cx="8596668" cy="1375719"/>
          </a:xfrm>
        </p:spPr>
        <p:txBody>
          <a:bodyPr>
            <a:normAutofit fontScale="90000"/>
          </a:bodyPr>
          <a:lstStyle/>
          <a:p>
            <a:r>
              <a:rPr lang="ru-RU" b="1" dirty="0"/>
              <a:t>Памятник-обелиск «Героям и жертвам гражданской войны 1918-1921гг.»</a:t>
            </a:r>
            <a:endParaRPr lang="ru-RU" dirty="0"/>
          </a:p>
        </p:txBody>
      </p:sp>
      <p:sp>
        <p:nvSpPr>
          <p:cNvPr id="3" name="Объект 2"/>
          <p:cNvSpPr>
            <a:spLocks noGrp="1"/>
          </p:cNvSpPr>
          <p:nvPr>
            <p:ph idx="1"/>
          </p:nvPr>
        </p:nvSpPr>
        <p:spPr>
          <a:xfrm>
            <a:off x="677334" y="1392195"/>
            <a:ext cx="4726688" cy="4649167"/>
          </a:xfrm>
        </p:spPr>
        <p:txBody>
          <a:bodyPr/>
          <a:lstStyle/>
          <a:p>
            <a:r>
              <a:rPr lang="ru-RU" b="1" dirty="0" smtClean="0"/>
              <a:t>Обелиск </a:t>
            </a:r>
            <a:r>
              <a:rPr lang="ru-RU" b="1" dirty="0"/>
              <a:t>расположен в историческом сквере на Соборной площади, в старой части города.</a:t>
            </a:r>
            <a:endParaRPr lang="ru-RU" dirty="0"/>
          </a:p>
          <a:p>
            <a:r>
              <a:rPr lang="ru-RU" dirty="0"/>
              <a:t>Установлен в июле 1964 года в память бойцов полка «Красные Орлы», погибших в годы гражданской войны. Художник ― Сурис. Гранитный обелиск конической формы, высота ― 10 м, ширина у основания ― 80 см.</a:t>
            </a:r>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4275" y="1507524"/>
            <a:ext cx="3189473" cy="4213654"/>
          </a:xfrm>
          <a:prstGeom prst="rect">
            <a:avLst/>
          </a:prstGeom>
        </p:spPr>
      </p:pic>
    </p:spTree>
    <p:extLst>
      <p:ext uri="{BB962C8B-B14F-4D97-AF65-F5344CB8AC3E}">
        <p14:creationId xmlns:p14="http://schemas.microsoft.com/office/powerpoint/2010/main" val="3297889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131805"/>
            <a:ext cx="8596668" cy="1400433"/>
          </a:xfrm>
        </p:spPr>
        <p:txBody>
          <a:bodyPr/>
          <a:lstStyle/>
          <a:p>
            <a:r>
              <a:rPr lang="ru-RU" b="1" dirty="0"/>
              <a:t>Памятник «Звезда» был установлен на улице </a:t>
            </a:r>
            <a:r>
              <a:rPr lang="ru-RU" b="1" dirty="0" err="1"/>
              <a:t>Кунавина</a:t>
            </a:r>
            <a:r>
              <a:rPr lang="ru-RU" b="1" dirty="0"/>
              <a:t> в 1972 году.</a:t>
            </a:r>
            <a:endParaRPr lang="ru-RU" dirty="0"/>
          </a:p>
        </p:txBody>
      </p:sp>
      <p:sp>
        <p:nvSpPr>
          <p:cNvPr id="3" name="Объект 2"/>
          <p:cNvSpPr>
            <a:spLocks noGrp="1"/>
          </p:cNvSpPr>
          <p:nvPr>
            <p:ph idx="1"/>
          </p:nvPr>
        </p:nvSpPr>
        <p:spPr>
          <a:xfrm>
            <a:off x="677334" y="1425147"/>
            <a:ext cx="4743163" cy="4616216"/>
          </a:xfrm>
        </p:spPr>
        <p:txBody>
          <a:bodyPr/>
          <a:lstStyle/>
          <a:p>
            <a:r>
              <a:rPr lang="ru-RU" dirty="0"/>
              <a:t>Монумент стал данью памяти железнодорожникам, которые трудились в годы Великой Отечественной войны. Станция «Синарская» днем и ночью принимала оборудование эвакуированных с европейской части страны предприятий, необходимые материалы для заводов. Отсюда же отправлялись вагоны с алюминием для самолетов, трубами для танков, снарядными гильзами, пулеметными лентами и другой продукцией.</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0497" y="1776768"/>
            <a:ext cx="4217771" cy="3912973"/>
          </a:xfrm>
          <a:prstGeom prst="rect">
            <a:avLst/>
          </a:prstGeom>
        </p:spPr>
      </p:pic>
    </p:spTree>
    <p:extLst>
      <p:ext uri="{BB962C8B-B14F-4D97-AF65-F5344CB8AC3E}">
        <p14:creationId xmlns:p14="http://schemas.microsoft.com/office/powerpoint/2010/main" val="818729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164758"/>
            <a:ext cx="8596668" cy="1416908"/>
          </a:xfrm>
        </p:spPr>
        <p:txBody>
          <a:bodyPr/>
          <a:lstStyle/>
          <a:p>
            <a:r>
              <a:rPr lang="ru-RU" b="1" dirty="0"/>
              <a:t>Памятник «Жертвам политических репрессий»</a:t>
            </a:r>
            <a:endParaRPr lang="ru-RU" dirty="0"/>
          </a:p>
        </p:txBody>
      </p:sp>
      <p:sp>
        <p:nvSpPr>
          <p:cNvPr id="3" name="Объект 2"/>
          <p:cNvSpPr>
            <a:spLocks noGrp="1"/>
          </p:cNvSpPr>
          <p:nvPr>
            <p:ph idx="1"/>
          </p:nvPr>
        </p:nvSpPr>
        <p:spPr>
          <a:xfrm>
            <a:off x="677334" y="1416909"/>
            <a:ext cx="4487790" cy="4624454"/>
          </a:xfrm>
        </p:spPr>
        <p:txBody>
          <a:bodyPr/>
          <a:lstStyle/>
          <a:p>
            <a:r>
              <a:rPr lang="ru-RU" dirty="0"/>
              <a:t>Установлен в сквере на Соборной площади. Открыт 13 июля 2001 года, в год 300-летия Каменска-Уральского.</a:t>
            </a:r>
          </a:p>
          <a:p>
            <a:r>
              <a:rPr lang="ru-RU" dirty="0"/>
              <a:t>На постаменте – ажурный чугунный крест, отлитый в городе Златоуст.</a:t>
            </a:r>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5587" y="1318055"/>
            <a:ext cx="3436608" cy="4403124"/>
          </a:xfrm>
          <a:prstGeom prst="rect">
            <a:avLst/>
          </a:prstGeom>
        </p:spPr>
      </p:pic>
    </p:spTree>
    <p:extLst>
      <p:ext uri="{BB962C8B-B14F-4D97-AF65-F5344CB8AC3E}">
        <p14:creationId xmlns:p14="http://schemas.microsoft.com/office/powerpoint/2010/main" val="3077589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107092"/>
            <a:ext cx="8596668" cy="1631092"/>
          </a:xfrm>
        </p:spPr>
        <p:txBody>
          <a:bodyPr>
            <a:normAutofit fontScale="90000"/>
          </a:bodyPr>
          <a:lstStyle/>
          <a:p>
            <a:r>
              <a:rPr lang="ru-RU" b="1" dirty="0"/>
              <a:t>Памятник жертвам радиационных катастроф установлен в Каменске на улице Суворова</a:t>
            </a:r>
            <a:endParaRPr lang="ru-RU" dirty="0"/>
          </a:p>
        </p:txBody>
      </p:sp>
      <p:sp>
        <p:nvSpPr>
          <p:cNvPr id="3" name="Объект 2"/>
          <p:cNvSpPr>
            <a:spLocks noGrp="1"/>
          </p:cNvSpPr>
          <p:nvPr>
            <p:ph idx="1"/>
          </p:nvPr>
        </p:nvSpPr>
        <p:spPr>
          <a:xfrm>
            <a:off x="677334" y="1738185"/>
            <a:ext cx="4026471" cy="4303178"/>
          </a:xfrm>
        </p:spPr>
        <p:txBody>
          <a:bodyPr/>
          <a:lstStyle/>
          <a:p>
            <a:r>
              <a:rPr lang="ru-RU" dirty="0"/>
              <a:t>29 сентября 2014 года состоялось торжественное открытие мемориала.  Инициаторы – региональная общественная организация «Союз «Маяк». Мемориал – это три стелы, которые объединяет символическое изображение мирного атома.</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8243" y="1631091"/>
            <a:ext cx="3425584" cy="4147751"/>
          </a:xfrm>
          <a:prstGeom prst="rect">
            <a:avLst/>
          </a:prstGeom>
        </p:spPr>
      </p:pic>
    </p:spTree>
    <p:extLst>
      <p:ext uri="{BB962C8B-B14F-4D97-AF65-F5344CB8AC3E}">
        <p14:creationId xmlns:p14="http://schemas.microsoft.com/office/powerpoint/2010/main" val="1000809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123568"/>
            <a:ext cx="8596668" cy="1210962"/>
          </a:xfrm>
        </p:spPr>
        <p:txBody>
          <a:bodyPr/>
          <a:lstStyle/>
          <a:p>
            <a:r>
              <a:rPr lang="ru-RU" b="1" dirty="0"/>
              <a:t>Памятники Ленину</a:t>
            </a:r>
            <a:endParaRPr lang="ru-RU" dirty="0"/>
          </a:p>
        </p:txBody>
      </p:sp>
      <p:sp>
        <p:nvSpPr>
          <p:cNvPr id="3" name="Объект 2"/>
          <p:cNvSpPr>
            <a:spLocks noGrp="1"/>
          </p:cNvSpPr>
          <p:nvPr>
            <p:ph idx="1"/>
          </p:nvPr>
        </p:nvSpPr>
        <p:spPr>
          <a:xfrm>
            <a:off x="677334" y="1087395"/>
            <a:ext cx="4199466" cy="4953967"/>
          </a:xfrm>
        </p:spPr>
        <p:txBody>
          <a:bodyPr/>
          <a:lstStyle/>
          <a:p>
            <a:r>
              <a:rPr lang="ru-RU" b="1" dirty="0"/>
              <a:t>Первый в городе памятник </a:t>
            </a:r>
            <a:r>
              <a:rPr lang="ru-RU" b="1" dirty="0" err="1"/>
              <a:t>В.И.Ленину</a:t>
            </a:r>
            <a:r>
              <a:rPr lang="ru-RU" b="1" dirty="0"/>
              <a:t> и первый «советский» памятник в городе был открыт 21 апреля 1935 года</a:t>
            </a:r>
            <a:r>
              <a:rPr lang="ru-RU" dirty="0"/>
              <a:t>. Изначально планировалось разместить его в центре города ― на площади 25-летия Октября (теперь это Соборная площадь). Но монумент был установлен у клуба завода СТЗ, где размещается и теперь. Позднее на месте клуба был построен дворец культуры.</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4222" y="963828"/>
            <a:ext cx="3822357" cy="4699686"/>
          </a:xfrm>
          <a:prstGeom prst="rect">
            <a:avLst/>
          </a:prstGeom>
        </p:spPr>
      </p:pic>
    </p:spTree>
    <p:extLst>
      <p:ext uri="{BB962C8B-B14F-4D97-AF65-F5344CB8AC3E}">
        <p14:creationId xmlns:p14="http://schemas.microsoft.com/office/powerpoint/2010/main" val="594971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271849"/>
            <a:ext cx="8596668" cy="1029729"/>
          </a:xfrm>
        </p:spPr>
        <p:txBody>
          <a:bodyPr>
            <a:normAutofit/>
          </a:bodyPr>
          <a:lstStyle/>
          <a:p>
            <a:r>
              <a:rPr lang="ru-RU" dirty="0" smtClean="0"/>
              <a:t>Усадьба купца </a:t>
            </a:r>
            <a:r>
              <a:rPr lang="ru-RU" dirty="0" err="1" smtClean="0"/>
              <a:t>И.С.Косякова</a:t>
            </a:r>
            <a:endParaRPr lang="ru-RU" dirty="0"/>
          </a:p>
        </p:txBody>
      </p:sp>
      <p:sp>
        <p:nvSpPr>
          <p:cNvPr id="3" name="Объект 2"/>
          <p:cNvSpPr>
            <a:spLocks noGrp="1"/>
          </p:cNvSpPr>
          <p:nvPr>
            <p:ph idx="1"/>
          </p:nvPr>
        </p:nvSpPr>
        <p:spPr>
          <a:xfrm>
            <a:off x="677334" y="1210963"/>
            <a:ext cx="4553693" cy="4830400"/>
          </a:xfrm>
        </p:spPr>
        <p:txBody>
          <a:bodyPr>
            <a:normAutofit fontScale="85000" lnSpcReduction="20000"/>
          </a:bodyPr>
          <a:lstStyle/>
          <a:p>
            <a:r>
              <a:rPr lang="ru-RU" dirty="0"/>
              <a:t>Усадьба купца Косякова является памятником архитектуры регионального значения, образцом городской усадьбы рубежа XIX -ХХ вв.</a:t>
            </a:r>
            <a:br>
              <a:rPr lang="ru-RU" dirty="0"/>
            </a:br>
            <a:r>
              <a:rPr lang="ru-RU" b="1" dirty="0" smtClean="0"/>
              <a:t>Адрес</a:t>
            </a:r>
            <a:r>
              <a:rPr lang="ru-RU" b="1" dirty="0"/>
              <a:t>: </a:t>
            </a:r>
            <a:r>
              <a:rPr lang="ru-RU" dirty="0"/>
              <a:t>ул. Ленина, 101 (жилой дом), 103 (магазин</a:t>
            </a:r>
            <a:r>
              <a:rPr lang="ru-RU" dirty="0" smtClean="0"/>
              <a:t>)</a:t>
            </a:r>
            <a:r>
              <a:rPr lang="ru-RU" dirty="0"/>
              <a:t> Сегодня дом купца И. С. Косякова сложно принять за монументальный купеческий особняк. Многочисленные ремонты, проводимые в ХХ в. изменили его облик. Но в былые времена здание входило в состав усадебного комплекса торговца, являлось его великолепием.</a:t>
            </a:r>
          </a:p>
          <a:p>
            <a:r>
              <a:rPr lang="ru-RU" dirty="0"/>
              <a:t>В конце XIX в. в Каменском Заводе начал активную деятельность хлеботорговец И. С. Косяков. Вообще, торговля хлебом, как зерновым, так и готовым, было в тренде у поселкового купечества. Продажа шла активно. На вырученные деньги предприниматель возвел себе особняк на центральной улице тогдашнего городка – ул. Большой Московской (ныне — ул. Ленина).</a:t>
            </a:r>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6357" y="1359244"/>
            <a:ext cx="4415480" cy="4366053"/>
          </a:xfrm>
          <a:prstGeom prst="rect">
            <a:avLst/>
          </a:prstGeom>
        </p:spPr>
      </p:pic>
    </p:spTree>
    <p:extLst>
      <p:ext uri="{BB962C8B-B14F-4D97-AF65-F5344CB8AC3E}">
        <p14:creationId xmlns:p14="http://schemas.microsoft.com/office/powerpoint/2010/main" val="5514892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156519"/>
            <a:ext cx="8596668" cy="1062681"/>
          </a:xfrm>
        </p:spPr>
        <p:txBody>
          <a:bodyPr/>
          <a:lstStyle/>
          <a:p>
            <a:pPr algn="ctr"/>
            <a:r>
              <a:rPr lang="ru-RU" dirty="0" smtClean="0"/>
              <a:t>Дом </a:t>
            </a:r>
            <a:r>
              <a:rPr lang="ru-RU" dirty="0" err="1" smtClean="0"/>
              <a:t>Тронина</a:t>
            </a:r>
            <a:endParaRPr lang="ru-RU" dirty="0"/>
          </a:p>
        </p:txBody>
      </p:sp>
      <p:sp>
        <p:nvSpPr>
          <p:cNvPr id="3" name="Объект 2"/>
          <p:cNvSpPr>
            <a:spLocks noGrp="1"/>
          </p:cNvSpPr>
          <p:nvPr>
            <p:ph idx="1"/>
          </p:nvPr>
        </p:nvSpPr>
        <p:spPr>
          <a:xfrm>
            <a:off x="677334" y="1219201"/>
            <a:ext cx="4224180" cy="4822162"/>
          </a:xfrm>
        </p:spPr>
        <p:txBody>
          <a:bodyPr>
            <a:normAutofit fontScale="85000" lnSpcReduction="10000"/>
          </a:bodyPr>
          <a:lstStyle/>
          <a:p>
            <a:r>
              <a:rPr lang="ru-RU" dirty="0"/>
              <a:t>Арсений Андреевич </a:t>
            </a:r>
            <a:r>
              <a:rPr lang="ru-RU" dirty="0" err="1"/>
              <a:t>Тронин</a:t>
            </a:r>
            <a:r>
              <a:rPr lang="ru-RU" dirty="0"/>
              <a:t> был мещанином. Свой капитал он сколотил от деятельности магазина скобяных изделий.  В 1910 г. на вырученные деньги он возводит усадьбу, которую моментально окрестили Жемчужиной </a:t>
            </a:r>
            <a:r>
              <a:rPr lang="ru-RU" dirty="0" err="1"/>
              <a:t>каменских</a:t>
            </a:r>
            <a:r>
              <a:rPr lang="ru-RU" dirty="0"/>
              <a:t> домов. Люди со всех концов поселка специально приходили на Большую Московскую, чтоб воочию увидеть это здание</a:t>
            </a:r>
            <a:r>
              <a:rPr lang="ru-RU" dirty="0" smtClean="0"/>
              <a:t>.</a:t>
            </a:r>
            <a:r>
              <a:rPr lang="ru-RU" dirty="0"/>
              <a:t> В годы СССР в доме </a:t>
            </a:r>
            <a:r>
              <a:rPr lang="ru-RU" dirty="0" err="1"/>
              <a:t>Тронина</a:t>
            </a:r>
            <a:r>
              <a:rPr lang="ru-RU" dirty="0"/>
              <a:t> располагались различные организации и общества. Например, Общество потребителей, Бюро технической инвентаризации, Бюро по трудоустройству и прочие. Сейчас в здании находится АО «Водоканал».</a:t>
            </a:r>
          </a:p>
          <a:p>
            <a:r>
              <a:rPr lang="ru-RU" dirty="0"/>
              <a:t>Дом </a:t>
            </a:r>
            <a:r>
              <a:rPr lang="ru-RU" dirty="0" err="1"/>
              <a:t>Тронина</a:t>
            </a:r>
            <a:r>
              <a:rPr lang="ru-RU" dirty="0"/>
              <a:t> является самым молодым, но при этом объемным, памятником архитектуры в Каменске-Уральском.</a:t>
            </a:r>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1071" y="782594"/>
            <a:ext cx="4261740" cy="3109784"/>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5222" y="3892378"/>
            <a:ext cx="3513438" cy="2868140"/>
          </a:xfrm>
          <a:prstGeom prst="rect">
            <a:avLst/>
          </a:prstGeom>
        </p:spPr>
      </p:pic>
    </p:spTree>
    <p:extLst>
      <p:ext uri="{BB962C8B-B14F-4D97-AF65-F5344CB8AC3E}">
        <p14:creationId xmlns:p14="http://schemas.microsoft.com/office/powerpoint/2010/main" val="911303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362465"/>
            <a:ext cx="8596668" cy="972065"/>
          </a:xfrm>
        </p:spPr>
        <p:txBody>
          <a:bodyPr>
            <a:normAutofit fontScale="90000"/>
          </a:bodyPr>
          <a:lstStyle/>
          <a:p>
            <a:pPr algn="ctr"/>
            <a:r>
              <a:rPr lang="ru-RU" dirty="0"/>
              <a:t>Монумент «Пушка» </a:t>
            </a:r>
            <a:br>
              <a:rPr lang="ru-RU" dirty="0"/>
            </a:br>
            <a:endParaRPr lang="ru-RU" dirty="0"/>
          </a:p>
        </p:txBody>
      </p:sp>
      <p:sp>
        <p:nvSpPr>
          <p:cNvPr id="3" name="Объект 2"/>
          <p:cNvSpPr>
            <a:spLocks noGrp="1"/>
          </p:cNvSpPr>
          <p:nvPr>
            <p:ph idx="1"/>
          </p:nvPr>
        </p:nvSpPr>
        <p:spPr>
          <a:xfrm>
            <a:off x="677334" y="1276865"/>
            <a:ext cx="4644309" cy="4764497"/>
          </a:xfrm>
        </p:spPr>
        <p:txBody>
          <a:bodyPr/>
          <a:lstStyle/>
          <a:p>
            <a:r>
              <a:rPr lang="ru-RU" dirty="0"/>
              <a:t>Пушка — символ Каменска-Уральского. Огромное орудие на постаменте расположено в Синарском районе. На левом берегу Каменского пруда (улица Карла Маркса). Пушка идентична тем, что отливал Каменский завод с начала 18 до середины 19 </a:t>
            </a:r>
            <a:r>
              <a:rPr lang="ru-RU" dirty="0" smtClean="0"/>
              <a:t>века.</a:t>
            </a:r>
            <a:r>
              <a:rPr lang="ru-RU" dirty="0"/>
              <a:t> С обеих сторон на постаменте находятся барельефы. На них изображены сюжеты военных баталий, в которых участвовали </a:t>
            </a:r>
            <a:r>
              <a:rPr lang="ru-RU" dirty="0" err="1"/>
              <a:t>каменские</a:t>
            </a:r>
            <a:r>
              <a:rPr lang="ru-RU" dirty="0"/>
              <a:t> пушки - Полтавская битва, восстание Пугачева и другие. </a:t>
            </a:r>
          </a:p>
        </p:txBody>
      </p:sp>
      <p:pic>
        <p:nvPicPr>
          <p:cNvPr id="4" name="Рисунок 3" descr="https://turizmkamensk.ru/gallery/default/moddocument/199/a92a4ae4b338e5b45c06bf7f78a30f337715a1d2.png">
            <a:hlinkClick r:id="rId2" tooltip="&quot;пушка&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5321643" y="1853514"/>
            <a:ext cx="4540078" cy="3173884"/>
          </a:xfrm>
          <a:prstGeom prst="rect">
            <a:avLst/>
          </a:prstGeom>
          <a:noFill/>
          <a:ln>
            <a:noFill/>
          </a:ln>
        </p:spPr>
      </p:pic>
    </p:spTree>
    <p:extLst>
      <p:ext uri="{BB962C8B-B14F-4D97-AF65-F5344CB8AC3E}">
        <p14:creationId xmlns:p14="http://schemas.microsoft.com/office/powerpoint/2010/main" val="940431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238897"/>
            <a:ext cx="8596668" cy="1169773"/>
          </a:xfrm>
        </p:spPr>
        <p:txBody>
          <a:bodyPr>
            <a:normAutofit fontScale="90000"/>
          </a:bodyPr>
          <a:lstStyle/>
          <a:p>
            <a:r>
              <a:rPr lang="ru-RU" dirty="0" smtClean="0"/>
              <a:t> Дом купцов</a:t>
            </a:r>
            <a:r>
              <a:rPr lang="ru-RU" dirty="0"/>
              <a:t> Грачевых Василий Иванович и Иван </a:t>
            </a:r>
            <a:r>
              <a:rPr lang="ru-RU" dirty="0" smtClean="0"/>
              <a:t>Васильевич</a:t>
            </a:r>
            <a:endParaRPr lang="ru-RU" dirty="0"/>
          </a:p>
        </p:txBody>
      </p:sp>
      <p:sp>
        <p:nvSpPr>
          <p:cNvPr id="3" name="Объект 2"/>
          <p:cNvSpPr>
            <a:spLocks noGrp="1"/>
          </p:cNvSpPr>
          <p:nvPr>
            <p:ph idx="1"/>
          </p:nvPr>
        </p:nvSpPr>
        <p:spPr>
          <a:xfrm>
            <a:off x="677334" y="1499287"/>
            <a:ext cx="4215942" cy="4542076"/>
          </a:xfrm>
        </p:spPr>
        <p:txBody>
          <a:bodyPr>
            <a:normAutofit fontScale="85000" lnSpcReduction="10000"/>
          </a:bodyPr>
          <a:lstStyle/>
          <a:p>
            <a:r>
              <a:rPr lang="ru-RU" dirty="0"/>
              <a:t>Один из региональных памятников архитектуры, доходный дом, находится в районе Старого Каменска на ул. Ленина. Изюминка здания заключается в том, что оно не утратило своего первоначального облика, сохранив практически все элементы композиции и декора.</a:t>
            </a:r>
          </a:p>
          <a:p>
            <a:r>
              <a:rPr lang="ru-RU" dirty="0"/>
              <a:t>В начале ХХ в. купцы из династии Грачевых Василий Иванович и Иван Васильевич, отец и сын, приподнявшись на торговле хлебом, решили возвести в Каменском Заводе один из первых доходных домов. То есть, в готовом здании для гостей или жителей поселка сдавались бы в аренду комнаты для проживания, а доход от них шел в карман торговцев.</a:t>
            </a:r>
            <a:br>
              <a:rPr lang="ru-RU" dirty="0"/>
            </a:br>
            <a:endParaRPr lang="ru-RU" dirty="0"/>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8483" y="1565188"/>
            <a:ext cx="4172079" cy="3830595"/>
          </a:xfrm>
          <a:prstGeom prst="rect">
            <a:avLst/>
          </a:prstGeom>
        </p:spPr>
      </p:pic>
    </p:spTree>
    <p:extLst>
      <p:ext uri="{BB962C8B-B14F-4D97-AF65-F5344CB8AC3E}">
        <p14:creationId xmlns:p14="http://schemas.microsoft.com/office/powerpoint/2010/main" val="8234381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131806"/>
            <a:ext cx="8596668" cy="1334530"/>
          </a:xfrm>
        </p:spPr>
        <p:txBody>
          <a:bodyPr/>
          <a:lstStyle/>
          <a:p>
            <a:r>
              <a:rPr lang="ru-RU" dirty="0" smtClean="0"/>
              <a:t>Здание бывшего госпиталя Каменского завода</a:t>
            </a:r>
            <a:endParaRPr lang="ru-RU" dirty="0"/>
          </a:p>
        </p:txBody>
      </p:sp>
      <p:sp>
        <p:nvSpPr>
          <p:cNvPr id="3" name="Объект 2"/>
          <p:cNvSpPr>
            <a:spLocks noGrp="1"/>
          </p:cNvSpPr>
          <p:nvPr>
            <p:ph idx="1"/>
          </p:nvPr>
        </p:nvSpPr>
        <p:spPr>
          <a:xfrm>
            <a:off x="677334" y="1383957"/>
            <a:ext cx="4504266" cy="4657405"/>
          </a:xfrm>
        </p:spPr>
        <p:txBody>
          <a:bodyPr>
            <a:normAutofit fontScale="92500" lnSpcReduction="20000"/>
          </a:bodyPr>
          <a:lstStyle/>
          <a:p>
            <a:r>
              <a:rPr lang="ru-RU" dirty="0"/>
              <a:t>Здание бывшего заводского госпиталя, расположенного по адресу ул. Красных Орлов 4, можно заметить издалека. Оно выделяется ярким пятном на фоне темного леса</a:t>
            </a:r>
            <a:r>
              <a:rPr lang="ru-RU" dirty="0" smtClean="0"/>
              <a:t>.</a:t>
            </a:r>
            <a:r>
              <a:rPr lang="ru-RU" dirty="0"/>
              <a:t> Надо отметить, что заводский госпиталь в Каменске строился, вероятно, «для галочки». Согласно статистике, многие больные не доживали до выписки. Врачи и медсестры не оказывали пациентам должного ухода, так как были заняты другими обязанностями. Например, готовили дрова для печей или ходили за водой. Лекарства были в дефиците, поэтому нередко медики давали больным не микстуру, а обыкновенные травяные настои</a:t>
            </a:r>
            <a:r>
              <a:rPr lang="ru-RU" dirty="0" smtClean="0"/>
              <a:t>.</a:t>
            </a:r>
            <a:r>
              <a:rPr lang="ru-RU" dirty="0"/>
              <a:t> Сегодня в здании бывшего госпиталя Каменского завода находится жилой дом.</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0613" y="2085069"/>
            <a:ext cx="4439920" cy="3337560"/>
          </a:xfrm>
          <a:prstGeom prst="rect">
            <a:avLst/>
          </a:prstGeom>
        </p:spPr>
      </p:pic>
    </p:spTree>
    <p:extLst>
      <p:ext uri="{BB962C8B-B14F-4D97-AF65-F5344CB8AC3E}">
        <p14:creationId xmlns:p14="http://schemas.microsoft.com/office/powerpoint/2010/main" val="1268445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Угадай </a:t>
            </a:r>
            <a:r>
              <a:rPr lang="ru-RU" dirty="0" smtClean="0"/>
              <a:t>что изображено на фото</a:t>
            </a:r>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663" y="1270000"/>
            <a:ext cx="4236894" cy="3901372"/>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3017" y="2453195"/>
            <a:ext cx="4224524" cy="4106562"/>
          </a:xfrm>
          <a:prstGeom prst="rect">
            <a:avLst/>
          </a:prstGeom>
        </p:spPr>
      </p:pic>
    </p:spTree>
    <p:extLst>
      <p:ext uri="{BB962C8B-B14F-4D97-AF65-F5344CB8AC3E}">
        <p14:creationId xmlns:p14="http://schemas.microsoft.com/office/powerpoint/2010/main" val="6941221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996778"/>
          </a:xfrm>
        </p:spPr>
        <p:txBody>
          <a:bodyPr/>
          <a:lstStyle/>
          <a:p>
            <a:pPr algn="ctr"/>
            <a:r>
              <a:rPr lang="ru-RU" dirty="0" smtClean="0"/>
              <a:t>Угадай </a:t>
            </a:r>
            <a:r>
              <a:rPr lang="ru-RU" dirty="0" smtClean="0"/>
              <a:t>что изображено на фото</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655" y="1318053"/>
            <a:ext cx="4094724" cy="3171569"/>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5668" y="2687595"/>
            <a:ext cx="3881906" cy="3604054"/>
          </a:xfrm>
          <a:prstGeom prst="rect">
            <a:avLst/>
          </a:prstGeom>
        </p:spPr>
      </p:pic>
    </p:spTree>
    <p:extLst>
      <p:ext uri="{BB962C8B-B14F-4D97-AF65-F5344CB8AC3E}">
        <p14:creationId xmlns:p14="http://schemas.microsoft.com/office/powerpoint/2010/main" val="32881573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288324"/>
            <a:ext cx="8596668" cy="1062681"/>
          </a:xfrm>
        </p:spPr>
        <p:txBody>
          <a:bodyPr/>
          <a:lstStyle/>
          <a:p>
            <a:pPr algn="ctr"/>
            <a:r>
              <a:rPr lang="ru-RU" dirty="0" smtClean="0"/>
              <a:t>Угадай по фото</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459" y="1095633"/>
            <a:ext cx="3575222" cy="3279729"/>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5668" y="2405449"/>
            <a:ext cx="4298334" cy="3880021"/>
          </a:xfrm>
          <a:prstGeom prst="rect">
            <a:avLst/>
          </a:prstGeom>
        </p:spPr>
      </p:pic>
    </p:spTree>
    <p:extLst>
      <p:ext uri="{BB962C8B-B14F-4D97-AF65-F5344CB8AC3E}">
        <p14:creationId xmlns:p14="http://schemas.microsoft.com/office/powerpoint/2010/main" val="26557692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Угадай по фото</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663" y="1515761"/>
            <a:ext cx="3825446" cy="3249827"/>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1120" y="2273643"/>
            <a:ext cx="4151870" cy="4518454"/>
          </a:xfrm>
          <a:prstGeom prst="rect">
            <a:avLst/>
          </a:prstGeom>
        </p:spPr>
      </p:pic>
    </p:spTree>
    <p:extLst>
      <p:ext uri="{BB962C8B-B14F-4D97-AF65-F5344CB8AC3E}">
        <p14:creationId xmlns:p14="http://schemas.microsoft.com/office/powerpoint/2010/main" val="42885884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Угадай по фото</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091" y="1458098"/>
            <a:ext cx="5251260" cy="3785286"/>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8602" y="1804087"/>
            <a:ext cx="4010901" cy="3694670"/>
          </a:xfrm>
          <a:prstGeom prst="rect">
            <a:avLst/>
          </a:prstGeom>
        </p:spPr>
      </p:pic>
    </p:spTree>
    <p:extLst>
      <p:ext uri="{BB962C8B-B14F-4D97-AF65-F5344CB8AC3E}">
        <p14:creationId xmlns:p14="http://schemas.microsoft.com/office/powerpoint/2010/main" val="13327382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Заключение</a:t>
            </a:r>
            <a:endParaRPr lang="ru-RU" dirty="0"/>
          </a:p>
        </p:txBody>
      </p:sp>
      <p:sp>
        <p:nvSpPr>
          <p:cNvPr id="3" name="Объект 2"/>
          <p:cNvSpPr>
            <a:spLocks noGrp="1"/>
          </p:cNvSpPr>
          <p:nvPr>
            <p:ph idx="1"/>
          </p:nvPr>
        </p:nvSpPr>
        <p:spPr>
          <a:xfrm>
            <a:off x="677334" y="1210963"/>
            <a:ext cx="8596668" cy="4830400"/>
          </a:xfrm>
        </p:spPr>
        <p:txBody>
          <a:bodyPr>
            <a:normAutofit fontScale="92500" lnSpcReduction="10000"/>
          </a:bodyPr>
          <a:lstStyle/>
          <a:p>
            <a:r>
              <a:rPr lang="ru-RU" dirty="0"/>
              <a:t>Каменск-Уральский называют музеем под открытым небом. Город раскинулся на живописных берегах двух рек – Исети и её притока Каменки</a:t>
            </a:r>
            <a:r>
              <a:rPr lang="ru-RU" dirty="0" smtClean="0"/>
              <a:t>.</a:t>
            </a:r>
            <a:r>
              <a:rPr lang="ru-RU" dirty="0"/>
              <a:t> Природа в наших краях неповторима и удивительна тем, что здесь в течение нескольких часов можно познакомиться с уникальными памятниками природы, увидеть величественные и неприступные, а порой причудливые скалы. Одна из наиболее известных – Каменные ворота. На ней видны окаменелые раковины древних ракушек. Полюбоваться всеми красотами можно во время речной прогулки. Это двухчасовое путешествие на трамвайчике по реке Исеть. Экскурсанты увидят уникальный железнодорожный арочный мост. Другого такого в мире нет</a:t>
            </a:r>
            <a:r>
              <a:rPr lang="ru-RU" dirty="0" smtClean="0"/>
              <a:t>.</a:t>
            </a:r>
            <a:r>
              <a:rPr lang="ru-RU" dirty="0"/>
              <a:t> До наших дней в Каменске сохранились здания 19 века. Три десятка памятников архитектуры регионального значения можно встретить в Старом Каменске. В них жили купцы, располагались школы, училища, магазины. В исторической части города отлично сохранилось здание заводской конторы. Сейчас в нём находится городской краеведческий музей. </a:t>
            </a:r>
          </a:p>
          <a:p>
            <a:r>
              <a:rPr lang="ru-RU" dirty="0"/>
              <a:t>Каменск-Уральский носит звание «колокольная столица России». Три десятилетия в городе отливают колокола для храмов России, Европы и Америки.</a:t>
            </a:r>
          </a:p>
          <a:p>
            <a:r>
              <a:rPr lang="ru-RU" dirty="0"/>
              <a:t> </a:t>
            </a:r>
            <a:r>
              <a:rPr lang="ru-RU" dirty="0" smtClean="0"/>
              <a:t>Любите свой город! Это ваша малая РОДИНА!</a:t>
            </a:r>
            <a:endParaRPr lang="ru-RU" dirty="0"/>
          </a:p>
        </p:txBody>
      </p:sp>
    </p:spTree>
    <p:extLst>
      <p:ext uri="{BB962C8B-B14F-4D97-AF65-F5344CB8AC3E}">
        <p14:creationId xmlns:p14="http://schemas.microsoft.com/office/powerpoint/2010/main" val="23253425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Спасибо за внимание!</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3500" y="1515762"/>
            <a:ext cx="7497462" cy="5080300"/>
          </a:xfrm>
          <a:prstGeom prst="rect">
            <a:avLst/>
          </a:prstGeom>
        </p:spPr>
      </p:pic>
    </p:spTree>
    <p:extLst>
      <p:ext uri="{BB962C8B-B14F-4D97-AF65-F5344CB8AC3E}">
        <p14:creationId xmlns:p14="http://schemas.microsoft.com/office/powerpoint/2010/main" val="1081721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378942"/>
            <a:ext cx="8596668" cy="988540"/>
          </a:xfrm>
        </p:spPr>
        <p:txBody>
          <a:bodyPr>
            <a:normAutofit fontScale="90000"/>
          </a:bodyPr>
          <a:lstStyle/>
          <a:p>
            <a:pPr algn="ctr"/>
            <a:r>
              <a:rPr lang="ru-RU" dirty="0"/>
              <a:t>Скульптура «Лось»</a:t>
            </a:r>
            <a:br>
              <a:rPr lang="ru-RU" dirty="0"/>
            </a:br>
            <a:endParaRPr lang="ru-RU" dirty="0"/>
          </a:p>
        </p:txBody>
      </p:sp>
      <p:sp>
        <p:nvSpPr>
          <p:cNvPr id="3" name="Объект 2"/>
          <p:cNvSpPr>
            <a:spLocks noGrp="1"/>
          </p:cNvSpPr>
          <p:nvPr>
            <p:ph idx="1"/>
          </p:nvPr>
        </p:nvSpPr>
        <p:spPr>
          <a:xfrm>
            <a:off x="677335" y="1301579"/>
            <a:ext cx="3993520" cy="4739784"/>
          </a:xfrm>
        </p:spPr>
        <p:txBody>
          <a:bodyPr/>
          <a:lstStyle/>
          <a:p>
            <a:r>
              <a:rPr lang="ru-RU" dirty="0"/>
              <a:t>Арт-объект был установлен в середине 1980-х годов на скалистом берегу реки Исеть. Сейчас это территория </a:t>
            </a:r>
            <a:r>
              <a:rPr lang="ru-RU" dirty="0" err="1"/>
              <a:t>Разгуляевского</a:t>
            </a:r>
            <a:r>
              <a:rPr lang="ru-RU" dirty="0"/>
              <a:t> лесопарка. За 30 лет лось несколько раз менял свой окрас. Скульптура была серебристой, розовой и даже пятнистой. Сегодня лось оранжевый. Автор памятника - художник и скульптор Владимир Пермяков. </a:t>
            </a:r>
          </a:p>
          <a:p>
            <a:endParaRPr lang="ru-RU" dirty="0"/>
          </a:p>
        </p:txBody>
      </p:sp>
      <p:pic>
        <p:nvPicPr>
          <p:cNvPr id="4" name="Рисунок 3" descr="https://turizmkamensk.ru/gallery/default/moddocument/200/23d67b89b54c27569c3fd3d3d2d03e7a06f9213b.jpg">
            <a:hlinkClick r:id="rId2" tooltip="&quot;Скульптура «Лось»&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4956346" y="1622853"/>
            <a:ext cx="4358846" cy="3758771"/>
          </a:xfrm>
          <a:prstGeom prst="rect">
            <a:avLst/>
          </a:prstGeom>
          <a:noFill/>
          <a:ln>
            <a:noFill/>
          </a:ln>
        </p:spPr>
      </p:pic>
    </p:spTree>
    <p:extLst>
      <p:ext uri="{BB962C8B-B14F-4D97-AF65-F5344CB8AC3E}">
        <p14:creationId xmlns:p14="http://schemas.microsoft.com/office/powerpoint/2010/main" val="3934232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140043"/>
            <a:ext cx="8596668" cy="1178011"/>
          </a:xfrm>
        </p:spPr>
        <p:txBody>
          <a:bodyPr>
            <a:normAutofit fontScale="90000"/>
          </a:bodyPr>
          <a:lstStyle/>
          <a:p>
            <a:pPr algn="ctr"/>
            <a:r>
              <a:rPr lang="ru-RU" dirty="0"/>
              <a:t>Арка Урал-Сибирь</a:t>
            </a:r>
            <a:br>
              <a:rPr lang="ru-RU" dirty="0"/>
            </a:br>
            <a:endParaRPr lang="ru-RU" dirty="0"/>
          </a:p>
        </p:txBody>
      </p:sp>
      <p:sp>
        <p:nvSpPr>
          <p:cNvPr id="3" name="Объект 2"/>
          <p:cNvSpPr>
            <a:spLocks noGrp="1"/>
          </p:cNvSpPr>
          <p:nvPr>
            <p:ph idx="1"/>
          </p:nvPr>
        </p:nvSpPr>
        <p:spPr>
          <a:xfrm>
            <a:off x="677334" y="840259"/>
            <a:ext cx="3622817" cy="5201103"/>
          </a:xfrm>
        </p:spPr>
        <p:txBody>
          <a:bodyPr/>
          <a:lstStyle/>
          <a:p>
            <a:r>
              <a:rPr lang="ru-RU" dirty="0"/>
              <a:t>Каменск-Уральский – пограничный город, где Урал соединяется с Сибирью. Это факт установил местный учитель-географ, краевед Валерий Гусев. Он определил границу по возрасту горных </a:t>
            </a:r>
            <a:r>
              <a:rPr lang="ru-RU" dirty="0" smtClean="0"/>
              <a:t>пород.</a:t>
            </a:r>
            <a:r>
              <a:rPr lang="ru-RU" dirty="0"/>
              <a:t> В 2021 году на границе Урала и Сибири появилась 10-ти метровая арка. Она находится у скалы </a:t>
            </a:r>
            <a:r>
              <a:rPr lang="ru-RU" dirty="0" err="1"/>
              <a:t>Богатырёк</a:t>
            </a:r>
            <a:r>
              <a:rPr lang="ru-RU" dirty="0"/>
              <a:t>.    </a:t>
            </a:r>
          </a:p>
          <a:p>
            <a:endParaRPr lang="ru-RU" dirty="0"/>
          </a:p>
        </p:txBody>
      </p:sp>
      <p:pic>
        <p:nvPicPr>
          <p:cNvPr id="4" name="Рисунок 3" descr="https://turizmkamensk.ru/gallery/default/moddocument/1232/6e09f79805f2647d951d0be8b960906b7d22243a.jpg">
            <a:hlinkClick r:id="rId2" tooltip="&quot;img_6410&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4603922" y="1408669"/>
            <a:ext cx="4507127" cy="3841149"/>
          </a:xfrm>
          <a:prstGeom prst="rect">
            <a:avLst/>
          </a:prstGeom>
          <a:noFill/>
          <a:ln>
            <a:noFill/>
          </a:ln>
        </p:spPr>
      </p:pic>
    </p:spTree>
    <p:extLst>
      <p:ext uri="{BB962C8B-B14F-4D97-AF65-F5344CB8AC3E}">
        <p14:creationId xmlns:p14="http://schemas.microsoft.com/office/powerpoint/2010/main" val="200236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313038"/>
            <a:ext cx="8596668" cy="1112108"/>
          </a:xfrm>
        </p:spPr>
        <p:txBody>
          <a:bodyPr>
            <a:normAutofit fontScale="90000"/>
          </a:bodyPr>
          <a:lstStyle/>
          <a:p>
            <a:pPr algn="ctr"/>
            <a:r>
              <a:rPr lang="ru-RU" dirty="0"/>
              <a:t>Каменский паровоз</a:t>
            </a:r>
            <a:br>
              <a:rPr lang="ru-RU" dirty="0"/>
            </a:br>
            <a:endParaRPr lang="ru-RU" dirty="0"/>
          </a:p>
        </p:txBody>
      </p:sp>
      <p:sp>
        <p:nvSpPr>
          <p:cNvPr id="3" name="Объект 2"/>
          <p:cNvSpPr>
            <a:spLocks noGrp="1"/>
          </p:cNvSpPr>
          <p:nvPr>
            <p:ph idx="1"/>
          </p:nvPr>
        </p:nvSpPr>
        <p:spPr>
          <a:xfrm>
            <a:off x="677334" y="1425147"/>
            <a:ext cx="3721671" cy="4616216"/>
          </a:xfrm>
        </p:spPr>
        <p:txBody>
          <a:bodyPr/>
          <a:lstStyle/>
          <a:p>
            <a:r>
              <a:rPr lang="ru-RU" dirty="0"/>
              <a:t>Паровоз «</a:t>
            </a:r>
            <a:r>
              <a:rPr lang="ru-RU" dirty="0" err="1"/>
              <a:t>Лебедянка</a:t>
            </a:r>
            <a:r>
              <a:rPr lang="ru-RU" dirty="0"/>
              <a:t>» установлен на привокзальной площади. Это памятник всем, кто работал и работает на железной дороге, занимается её обслуживанием. Паровоз был выпущен в 1952 году на Паровозостроительном заводе в городе Ворошиловград (ныне Луганск). Рядом с паровозом установлен старый семафор и скамейки. Тут можно отдохнуть и сделать отличные фото на память. </a:t>
            </a:r>
          </a:p>
          <a:p>
            <a:endParaRPr lang="ru-RU" dirty="0"/>
          </a:p>
        </p:txBody>
      </p:sp>
      <p:pic>
        <p:nvPicPr>
          <p:cNvPr id="4" name="Рисунок 3" descr="https://turizmkamensk.ru/gallery/default/moddocument/201/1b4a019adc38ab72b1e727cbf6a7c31f88417268.jpg">
            <a:hlinkClick r:id="rId2" tooltip="&quot;-4305&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4700972" y="1532237"/>
            <a:ext cx="4573030" cy="4145949"/>
          </a:xfrm>
          <a:prstGeom prst="rect">
            <a:avLst/>
          </a:prstGeom>
          <a:noFill/>
          <a:ln>
            <a:noFill/>
          </a:ln>
        </p:spPr>
      </p:pic>
    </p:spTree>
    <p:extLst>
      <p:ext uri="{BB962C8B-B14F-4D97-AF65-F5344CB8AC3E}">
        <p14:creationId xmlns:p14="http://schemas.microsoft.com/office/powerpoint/2010/main" val="3552898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172996"/>
            <a:ext cx="8596668" cy="1301578"/>
          </a:xfrm>
        </p:spPr>
        <p:txBody>
          <a:bodyPr>
            <a:normAutofit fontScale="90000"/>
          </a:bodyPr>
          <a:lstStyle/>
          <a:p>
            <a:r>
              <a:rPr lang="ru-RU" dirty="0"/>
              <a:t>Памятник погибшим </a:t>
            </a:r>
            <a:r>
              <a:rPr lang="ru-RU" dirty="0" err="1"/>
              <a:t>каменским</a:t>
            </a:r>
            <a:r>
              <a:rPr lang="ru-RU" dirty="0"/>
              <a:t> военнослужащим в Афганистане и Чечне</a:t>
            </a:r>
            <a:br>
              <a:rPr lang="ru-RU" dirty="0"/>
            </a:br>
            <a:endParaRPr lang="ru-RU" dirty="0"/>
          </a:p>
        </p:txBody>
      </p:sp>
      <p:sp>
        <p:nvSpPr>
          <p:cNvPr id="3" name="Объект 2"/>
          <p:cNvSpPr>
            <a:spLocks noGrp="1"/>
          </p:cNvSpPr>
          <p:nvPr>
            <p:ph idx="1"/>
          </p:nvPr>
        </p:nvSpPr>
        <p:spPr>
          <a:xfrm>
            <a:off x="677334" y="1359243"/>
            <a:ext cx="3383920" cy="4682119"/>
          </a:xfrm>
        </p:spPr>
        <p:txBody>
          <a:bodyPr>
            <a:normAutofit lnSpcReduction="10000"/>
          </a:bodyPr>
          <a:lstStyle/>
          <a:p>
            <a:r>
              <a:rPr lang="ru-RU" dirty="0"/>
              <a:t>Боевая машина пехоты – это первый памятник, который появился на </a:t>
            </a:r>
            <a:r>
              <a:rPr lang="ru-RU" dirty="0" err="1"/>
              <a:t>каменской</a:t>
            </a:r>
            <a:r>
              <a:rPr lang="ru-RU" dirty="0"/>
              <a:t> аллее славы. БМП стоит на гранитном постаменте, рядом мемориальные плиты с именами погибших солдат.  БМП передала городу одна из воинских частей. Нынешний вес машины составляет 8 тонн. С БМП сняли всё вооружение. Двери и входные люки заварили, чтобы попасть внутрь было невозможно.</a:t>
            </a:r>
          </a:p>
          <a:p>
            <a:endParaRPr lang="ru-RU" dirty="0"/>
          </a:p>
        </p:txBody>
      </p:sp>
      <p:pic>
        <p:nvPicPr>
          <p:cNvPr id="4" name="Рисунок 3" descr="https://turizmkamensk.ru/gallery/default/moddocument/202/0e04cbc308d1b39ca4c22850ca7d8a1543aefe54.jpg">
            <a:hlinkClick r:id="rId2" tooltip="&quot;БМП&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74292" y="1884952"/>
            <a:ext cx="5090984" cy="4227523"/>
          </a:xfrm>
          <a:prstGeom prst="rect">
            <a:avLst/>
          </a:prstGeom>
          <a:noFill/>
          <a:ln>
            <a:noFill/>
          </a:ln>
        </p:spPr>
      </p:pic>
    </p:spTree>
    <p:extLst>
      <p:ext uri="{BB962C8B-B14F-4D97-AF65-F5344CB8AC3E}">
        <p14:creationId xmlns:p14="http://schemas.microsoft.com/office/powerpoint/2010/main" val="1370676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82378"/>
            <a:ext cx="8596668" cy="1227438"/>
          </a:xfrm>
        </p:spPr>
        <p:txBody>
          <a:bodyPr>
            <a:normAutofit fontScale="90000"/>
          </a:bodyPr>
          <a:lstStyle/>
          <a:p>
            <a:r>
              <a:rPr lang="ru-RU" dirty="0"/>
              <a:t>Памятник Герою России генералу армии Виктору </a:t>
            </a:r>
            <a:r>
              <a:rPr lang="ru-RU" dirty="0" err="1"/>
              <a:t>Дубынину</a:t>
            </a:r>
            <a:r>
              <a:rPr lang="ru-RU" dirty="0"/>
              <a:t/>
            </a:r>
            <a:br>
              <a:rPr lang="ru-RU" dirty="0"/>
            </a:br>
            <a:endParaRPr lang="ru-RU" dirty="0"/>
          </a:p>
        </p:txBody>
      </p:sp>
      <p:sp>
        <p:nvSpPr>
          <p:cNvPr id="3" name="Объект 2"/>
          <p:cNvSpPr>
            <a:spLocks noGrp="1"/>
          </p:cNvSpPr>
          <p:nvPr>
            <p:ph idx="1"/>
          </p:nvPr>
        </p:nvSpPr>
        <p:spPr>
          <a:xfrm>
            <a:off x="677334" y="1194487"/>
            <a:ext cx="3960569" cy="4846876"/>
          </a:xfrm>
        </p:spPr>
        <p:txBody>
          <a:bodyPr>
            <a:normAutofit fontScale="92500" lnSpcReduction="10000"/>
          </a:bodyPr>
          <a:lstStyle/>
          <a:p>
            <a:r>
              <a:rPr lang="ru-RU" dirty="0"/>
              <a:t>Герой России Виктор </a:t>
            </a:r>
            <a:r>
              <a:rPr lang="ru-RU" dirty="0" err="1"/>
              <a:t>Дубынин</a:t>
            </a:r>
            <a:r>
              <a:rPr lang="ru-RU" dirty="0"/>
              <a:t> родился неподалёку от Каменска-Уральского, в посёлке </a:t>
            </a:r>
            <a:r>
              <a:rPr lang="ru-RU" dirty="0" err="1"/>
              <a:t>Мартюш</a:t>
            </a:r>
            <a:r>
              <a:rPr lang="ru-RU" dirty="0"/>
              <a:t>. Годы, проведенные здесь, сформировали характер будущего полководца, считают современники.</a:t>
            </a:r>
          </a:p>
          <a:p>
            <a:r>
              <a:rPr lang="ru-RU" dirty="0"/>
              <a:t>Памятник Виктору </a:t>
            </a:r>
            <a:r>
              <a:rPr lang="ru-RU" dirty="0" err="1"/>
              <a:t>Дубынину</a:t>
            </a:r>
            <a:r>
              <a:rPr lang="ru-RU" dirty="0"/>
              <a:t> был установлен в Каменске в 2013 году. На высоком гранитном постаменте стоит скульптурная группа – генерал со своими соратниками, солдатом и сержантом связистом. Это первый памятник современному полководцу.  Его автор Александр Рукавишников. </a:t>
            </a:r>
          </a:p>
          <a:p>
            <a:r>
              <a:rPr lang="ru-RU" b="1" dirty="0"/>
              <a:t>Где найти: </a:t>
            </a:r>
            <a:r>
              <a:rPr lang="ru-RU" dirty="0"/>
              <a:t>Каменск-Уральский, Аллея Славы, улица </a:t>
            </a:r>
            <a:r>
              <a:rPr lang="ru-RU" dirty="0" smtClean="0"/>
              <a:t>Ленина</a:t>
            </a:r>
            <a:endParaRPr lang="ru-RU" dirty="0"/>
          </a:p>
        </p:txBody>
      </p:sp>
      <p:pic>
        <p:nvPicPr>
          <p:cNvPr id="4" name="Рисунок 3" descr="https://turizmkamensk.ru/gallery/default/moddocument/203/203004c661bb4de13886cca83ed750b5561f5d83.jpg">
            <a:hlinkClick r:id="rId2" tooltip="&quot;0bef2eaebf48ef283936e23a95873c23_origin&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4975668" y="1194487"/>
            <a:ext cx="4259992" cy="4846876"/>
          </a:xfrm>
          <a:prstGeom prst="rect">
            <a:avLst/>
          </a:prstGeom>
          <a:noFill/>
          <a:ln>
            <a:noFill/>
          </a:ln>
        </p:spPr>
      </p:pic>
    </p:spTree>
    <p:extLst>
      <p:ext uri="{BB962C8B-B14F-4D97-AF65-F5344CB8AC3E}">
        <p14:creationId xmlns:p14="http://schemas.microsoft.com/office/powerpoint/2010/main" val="2556943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181232"/>
            <a:ext cx="8596668" cy="1326292"/>
          </a:xfrm>
        </p:spPr>
        <p:txBody>
          <a:bodyPr>
            <a:normAutofit fontScale="90000"/>
          </a:bodyPr>
          <a:lstStyle/>
          <a:p>
            <a:r>
              <a:rPr lang="ru-RU" dirty="0"/>
              <a:t>Памятник основателю ВДВ, генералу армии, Герою СССР Василию </a:t>
            </a:r>
            <a:r>
              <a:rPr lang="ru-RU" dirty="0" err="1"/>
              <a:t>Маргелову</a:t>
            </a:r>
            <a:r>
              <a:rPr lang="ru-RU" dirty="0"/>
              <a:t/>
            </a:r>
            <a:br>
              <a:rPr lang="ru-RU" dirty="0"/>
            </a:br>
            <a:endParaRPr lang="ru-RU" dirty="0"/>
          </a:p>
        </p:txBody>
      </p:sp>
      <p:sp>
        <p:nvSpPr>
          <p:cNvPr id="3" name="Объект 2"/>
          <p:cNvSpPr>
            <a:spLocks noGrp="1"/>
          </p:cNvSpPr>
          <p:nvPr>
            <p:ph idx="1"/>
          </p:nvPr>
        </p:nvSpPr>
        <p:spPr>
          <a:xfrm>
            <a:off x="677334" y="1383957"/>
            <a:ext cx="3935855" cy="4657405"/>
          </a:xfrm>
        </p:spPr>
        <p:txBody>
          <a:bodyPr/>
          <a:lstStyle/>
          <a:p>
            <a:r>
              <a:rPr lang="ru-RU" dirty="0"/>
              <a:t>Памятники основателю ВДВ Василию </a:t>
            </a:r>
            <a:r>
              <a:rPr lang="ru-RU" dirty="0" err="1"/>
              <a:t>Маргелову</a:t>
            </a:r>
            <a:r>
              <a:rPr lang="ru-RU" dirty="0"/>
              <a:t> есть во многих городах России. В Каменске-Уральском на постаменте установлен бюст «десантного бати». Памятник был открыт в 2015 году в день воздушно-десантных войск.</a:t>
            </a:r>
          </a:p>
          <a:p>
            <a:r>
              <a:rPr lang="ru-RU" b="1" dirty="0"/>
              <a:t>Где найти:</a:t>
            </a:r>
            <a:r>
              <a:rPr lang="ru-RU" dirty="0"/>
              <a:t> Каменск-Уральский, Аллея Славы, улица </a:t>
            </a:r>
            <a:r>
              <a:rPr lang="ru-RU" dirty="0" smtClean="0"/>
              <a:t>Ленина </a:t>
            </a:r>
            <a:endParaRPr lang="ru-RU" dirty="0"/>
          </a:p>
        </p:txBody>
      </p:sp>
      <p:pic>
        <p:nvPicPr>
          <p:cNvPr id="4" name="Рисунок 3" descr="https://turizmkamensk.ru/gallery/default/moddocument/204/98781b27c05aa3ac6eb4995f70ac71b2fd72e37c.jpg">
            <a:hlinkClick r:id="rId2" tooltip="&quot;d20c4666aa5eefcbda3fe69103b4f92ce82b22416457a1fd310f70d2..1024x0_q85&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4975668" y="1969455"/>
            <a:ext cx="4186238" cy="3486407"/>
          </a:xfrm>
          <a:prstGeom prst="rect">
            <a:avLst/>
          </a:prstGeom>
          <a:noFill/>
          <a:ln>
            <a:noFill/>
          </a:ln>
        </p:spPr>
      </p:pic>
    </p:spTree>
    <p:extLst>
      <p:ext uri="{BB962C8B-B14F-4D97-AF65-F5344CB8AC3E}">
        <p14:creationId xmlns:p14="http://schemas.microsoft.com/office/powerpoint/2010/main" val="701790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189470"/>
            <a:ext cx="8596668" cy="1260389"/>
          </a:xfrm>
        </p:spPr>
        <p:txBody>
          <a:bodyPr>
            <a:normAutofit fontScale="90000"/>
          </a:bodyPr>
          <a:lstStyle/>
          <a:p>
            <a:r>
              <a:rPr lang="ru-RU" dirty="0"/>
              <a:t>Памятник Герою Советского Союза Григорию </a:t>
            </a:r>
            <a:r>
              <a:rPr lang="ru-RU" dirty="0" err="1"/>
              <a:t>Кунавину</a:t>
            </a:r>
            <a:r>
              <a:rPr lang="ru-RU" dirty="0"/>
              <a:t/>
            </a:r>
            <a:br>
              <a:rPr lang="ru-RU" dirty="0"/>
            </a:br>
            <a:endParaRPr lang="ru-RU" dirty="0"/>
          </a:p>
        </p:txBody>
      </p:sp>
      <p:sp>
        <p:nvSpPr>
          <p:cNvPr id="3" name="Объект 2"/>
          <p:cNvSpPr>
            <a:spLocks noGrp="1"/>
          </p:cNvSpPr>
          <p:nvPr>
            <p:ph idx="1"/>
          </p:nvPr>
        </p:nvSpPr>
        <p:spPr>
          <a:xfrm>
            <a:off x="677334" y="1449859"/>
            <a:ext cx="3738147" cy="4591503"/>
          </a:xfrm>
        </p:spPr>
        <p:txBody>
          <a:bodyPr>
            <a:normAutofit lnSpcReduction="10000"/>
          </a:bodyPr>
          <a:lstStyle/>
          <a:p>
            <a:r>
              <a:rPr lang="ru-RU" dirty="0"/>
              <a:t>В Каменске-Уральском Григорий </a:t>
            </a:r>
            <a:r>
              <a:rPr lang="ru-RU" dirty="0" err="1"/>
              <a:t>Кунавин</a:t>
            </a:r>
            <a:r>
              <a:rPr lang="ru-RU" dirty="0"/>
              <a:t> учился и работал. Его судьба трагична. В июле 1944 года при освобождении польской деревни Герасимовиче во время атаки Григорий Павлович бросился на амбразуру вражеского дзота, фашистский пулеметчик замолчал, советские солдаты взяли высотку. За этот подвиг </a:t>
            </a:r>
            <a:r>
              <a:rPr lang="ru-RU" dirty="0" err="1"/>
              <a:t>Кунавину</a:t>
            </a:r>
            <a:r>
              <a:rPr lang="ru-RU" dirty="0"/>
              <a:t> присвоили звание героя. Памятник ему был открыт 9 мая 1965 года на пересечении улицы Добролюбова и проспекта Победы.</a:t>
            </a:r>
          </a:p>
          <a:p>
            <a:endParaRPr lang="ru-RU" dirty="0"/>
          </a:p>
        </p:txBody>
      </p:sp>
      <p:pic>
        <p:nvPicPr>
          <p:cNvPr id="4" name="Рисунок 3" descr="https://turizmkamensk.ru/gallery/default/moddocument/218/502f7d3dc86a6ab3b2d23ac7d28a7379372a0f6e.jpg">
            <a:hlinkClick r:id="rId2" tooltip="&quot;uumemszqots&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4875770" y="1762897"/>
            <a:ext cx="4581268" cy="3444703"/>
          </a:xfrm>
          <a:prstGeom prst="rect">
            <a:avLst/>
          </a:prstGeom>
          <a:noFill/>
          <a:ln>
            <a:noFill/>
          </a:ln>
        </p:spPr>
      </p:pic>
    </p:spTree>
    <p:extLst>
      <p:ext uri="{BB962C8B-B14F-4D97-AF65-F5344CB8AC3E}">
        <p14:creationId xmlns:p14="http://schemas.microsoft.com/office/powerpoint/2010/main" val="2082416564"/>
      </p:ext>
    </p:extLst>
  </p:cSld>
  <p:clrMapOvr>
    <a:masterClrMapping/>
  </p:clrMapOvr>
</p:sld>
</file>

<file path=ppt/theme/theme1.xml><?xml version="1.0" encoding="utf-8"?>
<a:theme xmlns:a="http://schemas.openxmlformats.org/drawingml/2006/main" name="Грань">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125</TotalTime>
  <Words>954</Words>
  <Application>Microsoft Office PowerPoint</Application>
  <PresentationFormat>Широкоэкранный</PresentationFormat>
  <Paragraphs>62</Paragraphs>
  <Slides>28</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28</vt:i4>
      </vt:variant>
    </vt:vector>
  </HeadingPairs>
  <TitlesOfParts>
    <vt:vector size="32" baseType="lpstr">
      <vt:lpstr>Arial</vt:lpstr>
      <vt:lpstr>Trebuchet MS</vt:lpstr>
      <vt:lpstr>Wingdings 3</vt:lpstr>
      <vt:lpstr>Грань</vt:lpstr>
      <vt:lpstr>День Памятников и выдающихся мест в городе Каменск-Уральском</vt:lpstr>
      <vt:lpstr>Монумент «Пушка»  </vt:lpstr>
      <vt:lpstr>Скульптура «Лось» </vt:lpstr>
      <vt:lpstr>Арка Урал-Сибирь </vt:lpstr>
      <vt:lpstr>Каменский паровоз </vt:lpstr>
      <vt:lpstr>Памятник погибшим каменским военнослужащим в Афганистане и Чечне </vt:lpstr>
      <vt:lpstr>Памятник Герою России генералу армии Виктору Дубынину </vt:lpstr>
      <vt:lpstr>Памятник основателю ВДВ, генералу армии, Герою СССР Василию Маргелову </vt:lpstr>
      <vt:lpstr>Памятник Герою Советского Союза Григорию Кунавину </vt:lpstr>
      <vt:lpstr>Монумент «Самолёт» </vt:lpstr>
      <vt:lpstr>Памятник «Самолёт-истребитель «Як-7» </vt:lpstr>
      <vt:lpstr>Памятник Карлу Марксу и Фридриху Энгельсу </vt:lpstr>
      <vt:lpstr>Памятник-обелиск «Героям и жертвам гражданской войны 1918-1921гг.»</vt:lpstr>
      <vt:lpstr>Памятник «Звезда» был установлен на улице Кунавина в 1972 году.</vt:lpstr>
      <vt:lpstr>Памятник «Жертвам политических репрессий»</vt:lpstr>
      <vt:lpstr>Памятник жертвам радиационных катастроф установлен в Каменске на улице Суворова</vt:lpstr>
      <vt:lpstr>Памятники Ленину</vt:lpstr>
      <vt:lpstr>Усадьба купца И.С.Косякова</vt:lpstr>
      <vt:lpstr>Дом Тронина</vt:lpstr>
      <vt:lpstr> Дом купцов Грачевых Василий Иванович и Иван Васильевич</vt:lpstr>
      <vt:lpstr>Здание бывшего госпиталя Каменского завода</vt:lpstr>
      <vt:lpstr>Угадай что изображено на фото</vt:lpstr>
      <vt:lpstr>Угадай что изображено на фото</vt:lpstr>
      <vt:lpstr>Угадай по фото</vt:lpstr>
      <vt:lpstr>Угадай по фото</vt:lpstr>
      <vt:lpstr>Угадай по фото</vt:lpstr>
      <vt:lpstr>Заключение</vt:lpstr>
      <vt:lpstr>Спасибо за внимание!</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День Памятников и выдающихся мест в городе Каменск-Уральском</dc:title>
  <dc:creator>Моноблок</dc:creator>
  <cp:lastModifiedBy>Моноблок</cp:lastModifiedBy>
  <cp:revision>13</cp:revision>
  <dcterms:created xsi:type="dcterms:W3CDTF">2023-04-05T13:36:20Z</dcterms:created>
  <dcterms:modified xsi:type="dcterms:W3CDTF">2023-04-07T14:35:03Z</dcterms:modified>
</cp:coreProperties>
</file>